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853" r:id="rId6"/>
    <p:sldId id="854" r:id="rId7"/>
    <p:sldId id="855" r:id="rId8"/>
    <p:sldId id="697" r:id="rId9"/>
    <p:sldId id="2145706563" r:id="rId10"/>
    <p:sldId id="276" r:id="rId11"/>
    <p:sldId id="860" r:id="rId12"/>
    <p:sldId id="2145706560" r:id="rId13"/>
    <p:sldId id="258" r:id="rId14"/>
    <p:sldId id="273" r:id="rId15"/>
    <p:sldId id="2145706567" r:id="rId16"/>
    <p:sldId id="2145706565" r:id="rId17"/>
    <p:sldId id="2145706564" r:id="rId18"/>
    <p:sldId id="2145706566" r:id="rId19"/>
    <p:sldId id="256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E4E1-EE76-4A32-B288-050261C07FD5}" type="datetimeFigureOut">
              <a:rPr lang="it-IT" smtClean="0"/>
              <a:t>03/05/2025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EC-C2DC-4794-A617-29DB0BB91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374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753603"/>
            <a:ext cx="1097232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439271"/>
            <a:ext cx="10972320" cy="30777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52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  <p:sldLayoutId id="2147483729" r:id="rId22"/>
    <p:sldLayoutId id="2147483730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7AB7A29B-8994-BFD5-102B-F2B6B5EC84E9}"/>
              </a:ext>
            </a:extLst>
          </p:cNvPr>
          <p:cNvGrpSpPr/>
          <p:nvPr/>
        </p:nvGrpSpPr>
        <p:grpSpPr>
          <a:xfrm>
            <a:off x="5329033" y="958192"/>
            <a:ext cx="6644432" cy="2782616"/>
            <a:chOff x="4889085" y="2574388"/>
            <a:chExt cx="4327419" cy="141049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9BC56BD-A2BE-BED0-AB9F-CDFD418C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085" y="2771336"/>
              <a:ext cx="4327419" cy="1213544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B736620-CA5B-7B53-DE56-3EEE754EDEE8}"/>
                </a:ext>
              </a:extLst>
            </p:cNvPr>
            <p:cNvSpPr/>
            <p:nvPr/>
          </p:nvSpPr>
          <p:spPr>
            <a:xfrm>
              <a:off x="5393413" y="2574388"/>
              <a:ext cx="3738489" cy="60491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E4634D1-FB15-651F-628F-BB1E3A1DD595}"/>
              </a:ext>
            </a:extLst>
          </p:cNvPr>
          <p:cNvGrpSpPr/>
          <p:nvPr/>
        </p:nvGrpSpPr>
        <p:grpSpPr>
          <a:xfrm>
            <a:off x="5805158" y="3865131"/>
            <a:ext cx="6127509" cy="2759759"/>
            <a:chOff x="5805158" y="3865131"/>
            <a:chExt cx="6127509" cy="2759759"/>
          </a:xfrm>
        </p:grpSpPr>
        <p:pic>
          <p:nvPicPr>
            <p:cNvPr id="12" name="Immagine 1" descr="Proyecto Día Mundial de las Lipodistrofias">
              <a:extLst>
                <a:ext uri="{FF2B5EF4-FFF2-40B4-BE49-F238E27FC236}">
                  <a16:creationId xmlns:a16="http://schemas.microsoft.com/office/drawing/2014/main" id="{7B9D50E6-89B0-FD1F-ED9A-20B3B2FB1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7" t="44118" r="35202"/>
            <a:stretch>
              <a:fillRect/>
            </a:stretch>
          </p:blipFill>
          <p:spPr bwMode="auto">
            <a:xfrm>
              <a:off x="8369688" y="4862079"/>
              <a:ext cx="847725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AD345BC4-8A50-BE6C-38FE-2F8E4B1C2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02876"/>
              <a:ext cx="101917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B8186EA-30E3-417A-C63C-04C717F96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517" y="4963258"/>
              <a:ext cx="19621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BA3F14-FF35-3A7C-2B3F-1CD76A22C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158" y="6053390"/>
              <a:ext cx="135255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 descr="HealthFlex">
              <a:extLst>
                <a:ext uri="{FF2B5EF4-FFF2-40B4-BE49-F238E27FC236}">
                  <a16:creationId xmlns:a16="http://schemas.microsoft.com/office/drawing/2014/main" id="{AA23239F-7653-B601-B375-D08F5D4ED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92" y="6110540"/>
              <a:ext cx="22764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0525334E-C0EF-C7B0-B75C-8453F603DFC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383" y="4059381"/>
              <a:ext cx="5461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BB66A5B8-E917-CC60-E456-FE2020576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035" y="4047693"/>
              <a:ext cx="5207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DCB77CE5-C39A-DCB1-E2D0-C7F33429D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483" y="3865131"/>
              <a:ext cx="4321834" cy="117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-36501" bIns="7617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AZIENDA OSPEDALIERO - UNIVERSITARIA PISANA</a:t>
              </a: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U.O. ENDOCRINOLOGIA 1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Direttore Prof. Ferruccio Santini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Sezione Centro Obesità e Lipodistrofie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4">
            <a:extLst>
              <a:ext uri="{FF2B5EF4-FFF2-40B4-BE49-F238E27FC236}">
                <a16:creationId xmlns:a16="http://schemas.microsoft.com/office/drawing/2014/main" id="{C6914887-CE6C-CA46-0606-66D49B72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9" y="152401"/>
            <a:ext cx="5178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Gruppo 15">
            <a:extLst>
              <a:ext uri="{FF2B5EF4-FFF2-40B4-BE49-F238E27FC236}">
                <a16:creationId xmlns:a16="http://schemas.microsoft.com/office/drawing/2014/main" id="{EEC8F2D8-A30B-7038-1578-4C0E65D42883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1581151"/>
            <a:ext cx="8793163" cy="5243513"/>
            <a:chOff x="151861" y="1581151"/>
            <a:chExt cx="8793731" cy="5243691"/>
          </a:xfrm>
        </p:grpSpPr>
        <p:grpSp>
          <p:nvGrpSpPr>
            <p:cNvPr id="51204" name="Gruppo 10">
              <a:extLst>
                <a:ext uri="{FF2B5EF4-FFF2-40B4-BE49-F238E27FC236}">
                  <a16:creationId xmlns:a16="http://schemas.microsoft.com/office/drawing/2014/main" id="{EEB92E1E-BD08-5EEA-D7DB-D8386FA72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8" y="1581151"/>
              <a:ext cx="7833414" cy="5243691"/>
              <a:chOff x="1112178" y="1581151"/>
              <a:chExt cx="7833414" cy="5243691"/>
            </a:xfrm>
          </p:grpSpPr>
          <p:pic>
            <p:nvPicPr>
              <p:cNvPr id="51206" name="Immagine 6">
                <a:extLst>
                  <a:ext uri="{FF2B5EF4-FFF2-40B4-BE49-F238E27FC236}">
                    <a16:creationId xmlns:a16="http://schemas.microsoft.com/office/drawing/2014/main" id="{709EC84B-6CA1-DEED-7686-4B020897B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1452" y="6524626"/>
                <a:ext cx="1784140" cy="30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7" name="Immagine 8">
                <a:extLst>
                  <a:ext uri="{FF2B5EF4-FFF2-40B4-BE49-F238E27FC236}">
                    <a16:creationId xmlns:a16="http://schemas.microsoft.com/office/drawing/2014/main" id="{B65C9DBC-D5F2-E3C0-E5E3-410343D5D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178" y="1581151"/>
                <a:ext cx="6505575" cy="494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750850-B5FE-0491-BF9C-26EB5E029607}"/>
                  </a:ext>
                </a:extLst>
              </p:cNvPr>
              <p:cNvSpPr/>
              <p:nvPr/>
            </p:nvSpPr>
            <p:spPr>
              <a:xfrm>
                <a:off x="1182216" y="6315237"/>
                <a:ext cx="1208165" cy="300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205" name="Immagine 14">
              <a:extLst>
                <a:ext uri="{FF2B5EF4-FFF2-40B4-BE49-F238E27FC236}">
                  <a16:creationId xmlns:a16="http://schemas.microsoft.com/office/drawing/2014/main" id="{15775AC0-B1FC-8DB4-F6F2-4A303B416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1" y="1647431"/>
              <a:ext cx="86677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magine 4">
            <a:extLst>
              <a:ext uri="{FF2B5EF4-FFF2-40B4-BE49-F238E27FC236}">
                <a16:creationId xmlns:a16="http://schemas.microsoft.com/office/drawing/2014/main" id="{9FCC9B67-FA2D-A8B2-C2E4-A4374B50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20639"/>
            <a:ext cx="63134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Immagine 6">
            <a:extLst>
              <a:ext uri="{FF2B5EF4-FFF2-40B4-BE49-F238E27FC236}">
                <a16:creationId xmlns:a16="http://schemas.microsoft.com/office/drawing/2014/main" id="{94EE7B5B-2FC0-5902-52F5-3AB8DB10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438275"/>
            <a:ext cx="62452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Immagine 8">
            <a:extLst>
              <a:ext uri="{FF2B5EF4-FFF2-40B4-BE49-F238E27FC236}">
                <a16:creationId xmlns:a16="http://schemas.microsoft.com/office/drawing/2014/main" id="{5B46E441-E311-B2DE-135F-196BDF87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455739"/>
            <a:ext cx="9794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Immagine 10">
            <a:extLst>
              <a:ext uri="{FF2B5EF4-FFF2-40B4-BE49-F238E27FC236}">
                <a16:creationId xmlns:a16="http://schemas.microsoft.com/office/drawing/2014/main" id="{61626086-C1AF-D58C-D2B1-BC9A4157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6496050"/>
            <a:ext cx="4800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la a Spirale Acciao Inox">
            <a:extLst>
              <a:ext uri="{FF2B5EF4-FFF2-40B4-BE49-F238E27FC236}">
                <a16:creationId xmlns:a16="http://schemas.microsoft.com/office/drawing/2014/main" id="{71EEDBFA-75F0-6D09-F070-2670C8A79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25600"/>
          <a:stretch/>
        </p:blipFill>
        <p:spPr bwMode="auto">
          <a:xfrm rot="16200000">
            <a:off x="3548062" y="4224338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olla a Spirale Acciao Inox">
            <a:extLst>
              <a:ext uri="{FF2B5EF4-FFF2-40B4-BE49-F238E27FC236}">
                <a16:creationId xmlns:a16="http://schemas.microsoft.com/office/drawing/2014/main" id="{69F70D9E-1B5B-5DBA-E429-7F71DD45F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25600"/>
          <a:stretch/>
        </p:blipFill>
        <p:spPr bwMode="auto">
          <a:xfrm rot="16200000">
            <a:off x="6405563" y="4919665"/>
            <a:ext cx="83820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ción vectorial de siluetas de mujer gorda y delgada. Concepto de ...">
            <a:extLst>
              <a:ext uri="{FF2B5EF4-FFF2-40B4-BE49-F238E27FC236}">
                <a16:creationId xmlns:a16="http://schemas.microsoft.com/office/drawing/2014/main" id="{DE213F51-E639-8BB0-20D3-438EF48C6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43750"/>
          <a:stretch/>
        </p:blipFill>
        <p:spPr bwMode="auto">
          <a:xfrm>
            <a:off x="3909722" y="219075"/>
            <a:ext cx="1776704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ustración vectorial de siluetas de mujer gorda y delgada. Concepto de ...">
            <a:extLst>
              <a:ext uri="{FF2B5EF4-FFF2-40B4-BE49-F238E27FC236}">
                <a16:creationId xmlns:a16="http://schemas.microsoft.com/office/drawing/2014/main" id="{20F4E02B-2F3E-5375-6BC5-8FB589B9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r="5973"/>
          <a:stretch/>
        </p:blipFill>
        <p:spPr bwMode="auto">
          <a:xfrm>
            <a:off x="6271335" y="1609725"/>
            <a:ext cx="1234367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CAD908E-A93C-94F6-B3A8-CE67B2F35C4C}"/>
              </a:ext>
            </a:extLst>
          </p:cNvPr>
          <p:cNvCxnSpPr/>
          <p:nvPr/>
        </p:nvCxnSpPr>
        <p:spPr>
          <a:xfrm>
            <a:off x="5948363" y="5105398"/>
            <a:ext cx="17526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11DA8AB-A6AD-4D75-2CA0-9D70AAC6CC41}"/>
              </a:ext>
            </a:extLst>
          </p:cNvPr>
          <p:cNvCxnSpPr>
            <a:cxnSpLocks/>
          </p:cNvCxnSpPr>
          <p:nvPr/>
        </p:nvCxnSpPr>
        <p:spPr>
          <a:xfrm>
            <a:off x="7486651" y="5153031"/>
            <a:ext cx="19050" cy="828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887A46-E803-551D-3173-E918EE0079D1}"/>
              </a:ext>
            </a:extLst>
          </p:cNvPr>
          <p:cNvSpPr txBox="1"/>
          <p:nvPr/>
        </p:nvSpPr>
        <p:spPr>
          <a:xfrm>
            <a:off x="7496176" y="5367311"/>
            <a:ext cx="19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farmaco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B817526-BA81-7138-E83B-C608B233551F}"/>
              </a:ext>
            </a:extLst>
          </p:cNvPr>
          <p:cNvCxnSpPr/>
          <p:nvPr/>
        </p:nvCxnSpPr>
        <p:spPr>
          <a:xfrm>
            <a:off x="3862387" y="3714749"/>
            <a:ext cx="17526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5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3CAE61-4164-CA8C-F674-0DC6F047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9215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2BF902-AD60-26C4-539E-145FD5191F86}"/>
              </a:ext>
            </a:extLst>
          </p:cNvPr>
          <p:cNvSpPr txBox="1"/>
          <p:nvPr/>
        </p:nvSpPr>
        <p:spPr>
          <a:xfrm>
            <a:off x="7314164" y="6550224"/>
            <a:ext cx="320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/>
              <a:t>Wilding</a:t>
            </a:r>
            <a:r>
              <a:rPr lang="it-IT" sz="1400" i="1" dirty="0"/>
              <a:t> et al. </a:t>
            </a:r>
            <a:r>
              <a:rPr lang="it-IT" sz="1400" i="1" dirty="0" err="1"/>
              <a:t>Diabetes</a:t>
            </a:r>
            <a:r>
              <a:rPr lang="it-IT" sz="1400" i="1" dirty="0"/>
              <a:t> </a:t>
            </a:r>
            <a:r>
              <a:rPr lang="it-IT" sz="1400" i="1" dirty="0" err="1"/>
              <a:t>Obes</a:t>
            </a:r>
            <a:r>
              <a:rPr lang="it-IT" sz="1400" i="1" dirty="0"/>
              <a:t> </a:t>
            </a:r>
            <a:r>
              <a:rPr lang="it-IT" sz="1400" i="1" dirty="0" err="1"/>
              <a:t>Metab</a:t>
            </a:r>
            <a:r>
              <a:rPr lang="it-IT" sz="1400" i="1" dirty="0"/>
              <a:t>. 2022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AEFC47-BC65-9C86-C25F-B925073A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59" y="1038091"/>
            <a:ext cx="7356417" cy="55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C287DE3D-A243-4483-A1CA-D72B2B0025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0" y="687388"/>
            <a:ext cx="9144000" cy="914400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endParaRPr lang="en-US">
              <a:solidFill>
                <a:schemeClr val="lt1"/>
              </a:solidFill>
              <a:sym typeface="Wingdings" charset="2"/>
            </a:endParaRPr>
          </a:p>
        </p:txBody>
      </p:sp>
      <p:sp>
        <p:nvSpPr>
          <p:cNvPr id="16389" name="Text Placeholder 2">
            <a:extLst>
              <a:ext uri="{FF2B5EF4-FFF2-40B4-BE49-F238E27FC236}">
                <a16:creationId xmlns:a16="http://schemas.microsoft.com/office/drawing/2014/main" id="{5B41E5AE-BCF1-4EA8-A84C-DFECAA44D3C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524000" y="692150"/>
            <a:ext cx="9144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3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From: </a:t>
            </a:r>
            <a:r>
              <a:rPr lang="en-US" sz="13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Continued Treatment With Tirzepatide for Maintenance of Weight Reduction in Adults With Obesity: The SURMOUNT-4 Randomized Clinical Trial</a:t>
            </a:r>
          </a:p>
        </p:txBody>
      </p: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id="{3A05D262-6DDC-4025-90FD-F1CEC9D03A0A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127000" bIns="6350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JAMA. 2024;331(1):38-48. doi:10.1001/jama.2023.24945</a:t>
            </a:r>
          </a:p>
        </p:txBody>
      </p:sp>
      <p:cxnSp>
        <p:nvCxnSpPr>
          <p:cNvPr id="14346" name="Straight Connector 5">
            <a:extLst>
              <a:ext uri="{FF2B5EF4-FFF2-40B4-BE49-F238E27FC236}">
                <a16:creationId xmlns:a16="http://schemas.microsoft.com/office/drawing/2014/main" id="{0AE962F0-BF8F-BF3F-8566-F4F73989935A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152400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>
            <a:extLst>
              <a:ext uri="{FF2B5EF4-FFF2-40B4-BE49-F238E27FC236}">
                <a16:creationId xmlns:a16="http://schemas.microsoft.com/office/drawing/2014/main" id="{BD1A80E6-A3A7-3775-75F0-2F99A25FAE8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01600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New picture">
            <a:extLst>
              <a:ext uri="{FF2B5EF4-FFF2-40B4-BE49-F238E27FC236}">
                <a16:creationId xmlns:a16="http://schemas.microsoft.com/office/drawing/2014/main" id="{50C93602-3355-A354-9C66-1A0CCCC1A2AF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4"/>
          <a:stretch/>
        </p:blipFill>
        <p:spPr bwMode="auto">
          <a:xfrm>
            <a:off x="2490788" y="1855063"/>
            <a:ext cx="7210425" cy="44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64F91D-3CE4-D51A-9BCE-6D682FCE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25" y="1733551"/>
            <a:ext cx="7880788" cy="49768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D96358-0987-2EBA-4805-5B176A35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319088"/>
            <a:ext cx="6858000" cy="895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D99540-3E63-1112-EFBA-31797C60B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433513"/>
            <a:ext cx="6486525" cy="4476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151D22-48A7-CE56-878B-4BFF27A91E60}"/>
              </a:ext>
            </a:extLst>
          </p:cNvPr>
          <p:cNvSpPr txBox="1"/>
          <p:nvPr/>
        </p:nvSpPr>
        <p:spPr>
          <a:xfrm>
            <a:off x="5224462" y="1145144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Lundgren et al.</a:t>
            </a:r>
          </a:p>
        </p:txBody>
      </p:sp>
    </p:spTree>
    <p:extLst>
      <p:ext uri="{BB962C8B-B14F-4D97-AF65-F5344CB8AC3E}">
        <p14:creationId xmlns:p14="http://schemas.microsoft.com/office/powerpoint/2010/main" val="389888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28F8AAD-8B41-FDFB-1332-13C7375BE791}"/>
              </a:ext>
            </a:extLst>
          </p:cNvPr>
          <p:cNvSpPr/>
          <p:nvPr/>
        </p:nvSpPr>
        <p:spPr>
          <a:xfrm>
            <a:off x="4038450" y="364812"/>
            <a:ext cx="4115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1B417D-FA3F-B14C-F6B3-E28A3A416F0F}"/>
              </a:ext>
            </a:extLst>
          </p:cNvPr>
          <p:cNvSpPr/>
          <p:nvPr/>
        </p:nvSpPr>
        <p:spPr>
          <a:xfrm>
            <a:off x="1362975" y="1633529"/>
            <a:ext cx="1035169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 farmaci antiobesità consentono di ridurre il peso corporeo generando un nuovo punto di equilibrio.</a:t>
            </a:r>
          </a:p>
          <a:p>
            <a:pPr algn="ctr"/>
            <a:endParaRPr lang="it-IT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sospensione del farmaco si associa ad un ritorno al punto di equilibrio originario</a:t>
            </a:r>
          </a:p>
          <a:p>
            <a:pPr algn="ctr"/>
            <a:endParaRPr lang="it-IT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Quali strategie per il mantenimento del peso nel lungo termine?</a:t>
            </a:r>
          </a:p>
        </p:txBody>
      </p:sp>
    </p:spTree>
    <p:extLst>
      <p:ext uri="{BB962C8B-B14F-4D97-AF65-F5344CB8AC3E}">
        <p14:creationId xmlns:p14="http://schemas.microsoft.com/office/powerpoint/2010/main" val="1795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6D600A5-25EF-95C2-3E70-CC694FCCE046}"/>
              </a:ext>
            </a:extLst>
          </p:cNvPr>
          <p:cNvSpPr txBox="1"/>
          <p:nvPr/>
        </p:nvSpPr>
        <p:spPr>
          <a:xfrm>
            <a:off x="1524001" y="0"/>
            <a:ext cx="9153525" cy="433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274320" rIns="274320"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Regolazione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del </a:t>
            </a: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bilancio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energetico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41987" name="Rectangle 11">
            <a:extLst>
              <a:ext uri="{FF2B5EF4-FFF2-40B4-BE49-F238E27FC236}">
                <a16:creationId xmlns:a16="http://schemas.microsoft.com/office/drawing/2014/main" id="{BBE11000-474C-5C6B-C633-AD247E05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4" y="8310563"/>
            <a:ext cx="316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latin typeface="Times New Roman" panose="02020603050405020304" pitchFamily="18" charset="0"/>
                <a:cs typeface="Calibri" panose="020F0502020204030204" pitchFamily="34" charset="0"/>
              </a:rPr>
              <a:t>Piaggi, Vinales, Basolo, Santini, Krakoff, JEI 2018</a:t>
            </a:r>
            <a:endParaRPr lang="en-US" altLang="it-IT" sz="1200" b="1"/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8B3B5269-0A1D-7144-8302-A61EC481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6458" r="11462" b="32222"/>
          <a:stretch>
            <a:fillRect/>
          </a:stretch>
        </p:blipFill>
        <p:spPr bwMode="auto">
          <a:xfrm>
            <a:off x="2590801" y="6357938"/>
            <a:ext cx="63611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98AB00DB-E13A-1056-77AA-2FB9C1D0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9167" r="60809" b="74808"/>
          <a:stretch>
            <a:fillRect/>
          </a:stretch>
        </p:blipFill>
        <p:spPr bwMode="auto">
          <a:xfrm>
            <a:off x="6678614" y="6369050"/>
            <a:ext cx="3151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CasellaDiTesto 1">
            <a:extLst>
              <a:ext uri="{FF2B5EF4-FFF2-40B4-BE49-F238E27FC236}">
                <a16:creationId xmlns:a16="http://schemas.microsoft.com/office/drawing/2014/main" id="{5B0306EE-57BF-B547-2C8B-F103E33A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1"/>
            <a:ext cx="711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Da:</a:t>
            </a:r>
          </a:p>
        </p:txBody>
      </p:sp>
      <p:sp>
        <p:nvSpPr>
          <p:cNvPr id="41991" name="CasellaDiTesto 2">
            <a:extLst>
              <a:ext uri="{FF2B5EF4-FFF2-40B4-BE49-F238E27FC236}">
                <a16:creationId xmlns:a16="http://schemas.microsoft.com/office/drawing/2014/main" id="{64EC0E26-518C-6C45-5F1E-E826A843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338" y="6429376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(modificata)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4BDE0E-FB84-8D19-9C8E-CBA639920EFF}"/>
              </a:ext>
            </a:extLst>
          </p:cNvPr>
          <p:cNvSpPr txBox="1"/>
          <p:nvPr/>
        </p:nvSpPr>
        <p:spPr>
          <a:xfrm>
            <a:off x="5056188" y="6022975"/>
            <a:ext cx="2335212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77" b="1" dirty="0"/>
              <a:t>Tessuto adiposo</a:t>
            </a:r>
          </a:p>
        </p:txBody>
      </p:sp>
      <p:pic>
        <p:nvPicPr>
          <p:cNvPr id="41993" name="Picture 2" descr="https://www.sciencemag.org/sites/default/files/styles/inline__699w__no_aspect/public/SciSource_SS4631_16x9.jpg?itok=LzL8sTDp">
            <a:extLst>
              <a:ext uri="{FF2B5EF4-FFF2-40B4-BE49-F238E27FC236}">
                <a16:creationId xmlns:a16="http://schemas.microsoft.com/office/drawing/2014/main" id="{6C0DC053-196F-013F-592A-5A2EE423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4" r="28571" b="27202"/>
          <a:stretch>
            <a:fillRect/>
          </a:stretch>
        </p:blipFill>
        <p:spPr bwMode="auto">
          <a:xfrm>
            <a:off x="5191126" y="5408613"/>
            <a:ext cx="1362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mmagine 3">
            <a:extLst>
              <a:ext uri="{FF2B5EF4-FFF2-40B4-BE49-F238E27FC236}">
                <a16:creationId xmlns:a16="http://schemas.microsoft.com/office/drawing/2014/main" id="{4DB23199-C2DA-4D27-9F46-8DD8A8EA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5824" b="14285"/>
          <a:stretch>
            <a:fillRect/>
          </a:stretch>
        </p:blipFill>
        <p:spPr bwMode="auto">
          <a:xfrm>
            <a:off x="2017714" y="457200"/>
            <a:ext cx="8040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bidirezionale verticale 11">
            <a:extLst>
              <a:ext uri="{FF2B5EF4-FFF2-40B4-BE49-F238E27FC236}">
                <a16:creationId xmlns:a16="http://schemas.microsoft.com/office/drawing/2014/main" id="{D0D8EB9C-6622-8923-A2E9-099631A2B9B4}"/>
              </a:ext>
            </a:extLst>
          </p:cNvPr>
          <p:cNvSpPr/>
          <p:nvPr/>
        </p:nvSpPr>
        <p:spPr>
          <a:xfrm>
            <a:off x="5791200" y="4856163"/>
            <a:ext cx="166688" cy="4953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6A6601-0727-3184-AB21-E0E539B3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8" y="1200341"/>
            <a:ext cx="8696325" cy="55911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7CF35A-8A97-1E24-78CF-2E4F252C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44" y="66485"/>
            <a:ext cx="7059168" cy="10710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7D42AF-C8C8-BF05-FD81-E1200A6B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704" y="6554062"/>
            <a:ext cx="2368296" cy="2116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CED93F-96DA-4BC5-0BDA-73AD89470D4B}"/>
              </a:ext>
            </a:extLst>
          </p:cNvPr>
          <p:cNvSpPr txBox="1"/>
          <p:nvPr/>
        </p:nvSpPr>
        <p:spPr>
          <a:xfrm>
            <a:off x="4276344" y="7682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</a:rPr>
              <a:t>Christoffersen</a:t>
            </a:r>
            <a:r>
              <a:rPr lang="it-IT" b="1" dirty="0">
                <a:solidFill>
                  <a:srgbClr val="7030A0"/>
                </a:solidFill>
              </a:rPr>
              <a:t> BO  et al.</a:t>
            </a:r>
          </a:p>
        </p:txBody>
      </p:sp>
    </p:spTree>
    <p:extLst>
      <p:ext uri="{BB962C8B-B14F-4D97-AF65-F5344CB8AC3E}">
        <p14:creationId xmlns:p14="http://schemas.microsoft.com/office/powerpoint/2010/main" val="28779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35E932-1F46-A23C-224E-A3A73566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0"/>
          <a:stretch/>
        </p:blipFill>
        <p:spPr>
          <a:xfrm>
            <a:off x="1524000" y="1150974"/>
            <a:ext cx="9070848" cy="51046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D0BDEC-6C19-2919-C32F-0428DB80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7403"/>
            <a:ext cx="9144000" cy="13511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2071620-D8D5-178B-8A24-A8510EE8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015" y="6539130"/>
            <a:ext cx="3093530" cy="3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4">
            <a:extLst>
              <a:ext uri="{FF2B5EF4-FFF2-40B4-BE49-F238E27FC236}">
                <a16:creationId xmlns:a16="http://schemas.microsoft.com/office/drawing/2014/main" id="{5EED6BC9-4A6E-C99B-EA2C-70F7AB38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438"/>
            <a:ext cx="91440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magine 6">
            <a:extLst>
              <a:ext uri="{FF2B5EF4-FFF2-40B4-BE49-F238E27FC236}">
                <a16:creationId xmlns:a16="http://schemas.microsoft.com/office/drawing/2014/main" id="{77F21787-10E8-0259-763B-1FF7B232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537325"/>
            <a:ext cx="19002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mmagine 8">
            <a:extLst>
              <a:ext uri="{FF2B5EF4-FFF2-40B4-BE49-F238E27FC236}">
                <a16:creationId xmlns:a16="http://schemas.microsoft.com/office/drawing/2014/main" id="{0E2104D5-1204-62CF-1B05-CA8C056B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60589"/>
            <a:ext cx="672941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maglutide: Review and Place in Therapy for Adults With Type 2 ...">
            <a:extLst>
              <a:ext uri="{FF2B5EF4-FFF2-40B4-BE49-F238E27FC236}">
                <a16:creationId xmlns:a16="http://schemas.microsoft.com/office/drawing/2014/main" id="{C8473B5B-036E-18A6-E470-A4247A83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4" b="55546"/>
          <a:stretch/>
        </p:blipFill>
        <p:spPr bwMode="auto">
          <a:xfrm>
            <a:off x="1649226" y="1316674"/>
            <a:ext cx="8893548" cy="52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BB7359-4DC5-E474-A10B-058BEEEB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74" y="211775"/>
            <a:ext cx="8915400" cy="9429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1B0EA2-42C2-CDFC-0D24-14EFDBAF8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1048800"/>
            <a:ext cx="2552700" cy="647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B4B015-33CB-9260-65C2-4156EB37A2CD}"/>
              </a:ext>
            </a:extLst>
          </p:cNvPr>
          <p:cNvSpPr txBox="1"/>
          <p:nvPr/>
        </p:nvSpPr>
        <p:spPr>
          <a:xfrm flipH="1">
            <a:off x="6156080" y="785417"/>
            <a:ext cx="22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Kadovaki</a:t>
            </a:r>
            <a:r>
              <a:rPr lang="it-IT" dirty="0"/>
              <a:t> et al. 2022</a:t>
            </a:r>
          </a:p>
        </p:txBody>
      </p:sp>
    </p:spTree>
    <p:extLst>
      <p:ext uri="{BB962C8B-B14F-4D97-AF65-F5344CB8AC3E}">
        <p14:creationId xmlns:p14="http://schemas.microsoft.com/office/powerpoint/2010/main" val="414540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Picture 4"/>
          <p:cNvPicPr/>
          <p:nvPr/>
        </p:nvPicPr>
        <p:blipFill>
          <a:blip r:embed="rId2"/>
          <a:stretch/>
        </p:blipFill>
        <p:spPr>
          <a:xfrm>
            <a:off x="1524001" y="994230"/>
            <a:ext cx="4439955" cy="1310820"/>
          </a:xfrm>
          <a:prstGeom prst="rect">
            <a:avLst/>
          </a:prstGeom>
          <a:ln>
            <a:noFill/>
          </a:ln>
        </p:spPr>
      </p:pic>
      <p:pic>
        <p:nvPicPr>
          <p:cNvPr id="576" name="Picture 6"/>
          <p:cNvPicPr/>
          <p:nvPr/>
        </p:nvPicPr>
        <p:blipFill>
          <a:blip r:embed="rId3"/>
          <a:srcRect l="7281" t="33739" r="26608" b="9309"/>
          <a:stretch/>
        </p:blipFill>
        <p:spPr>
          <a:xfrm>
            <a:off x="1760820" y="3219451"/>
            <a:ext cx="4068480" cy="2457450"/>
          </a:xfrm>
          <a:prstGeom prst="rect">
            <a:avLst/>
          </a:prstGeom>
          <a:ln>
            <a:noFill/>
          </a:ln>
        </p:spPr>
      </p:pic>
      <p:pic>
        <p:nvPicPr>
          <p:cNvPr id="579" name="Immagine 5"/>
          <p:cNvPicPr/>
          <p:nvPr/>
        </p:nvPicPr>
        <p:blipFill>
          <a:blip r:embed="rId4"/>
          <a:srcRect b="28345"/>
          <a:stretch/>
        </p:blipFill>
        <p:spPr>
          <a:xfrm>
            <a:off x="6320640" y="994231"/>
            <a:ext cx="4233060" cy="1396545"/>
          </a:xfrm>
          <a:prstGeom prst="rect">
            <a:avLst/>
          </a:prstGeom>
          <a:ln>
            <a:noFill/>
          </a:ln>
        </p:spPr>
      </p:pic>
      <p:pic>
        <p:nvPicPr>
          <p:cNvPr id="578" name="Immagine 4"/>
          <p:cNvPicPr/>
          <p:nvPr/>
        </p:nvPicPr>
        <p:blipFill>
          <a:blip r:embed="rId5"/>
          <a:stretch/>
        </p:blipFill>
        <p:spPr>
          <a:xfrm>
            <a:off x="5981700" y="3097959"/>
            <a:ext cx="4572000" cy="2236043"/>
          </a:xfrm>
          <a:prstGeom prst="rect">
            <a:avLst/>
          </a:prstGeom>
          <a:ln>
            <a:noFill/>
          </a:ln>
        </p:spPr>
      </p:pic>
      <p:sp>
        <p:nvSpPr>
          <p:cNvPr id="580" name="CustomShape 1"/>
          <p:cNvSpPr/>
          <p:nvPr/>
        </p:nvSpPr>
        <p:spPr>
          <a:xfrm>
            <a:off x="7543801" y="2548338"/>
            <a:ext cx="2182755" cy="311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2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SELECT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BFE6C1-1D5D-854E-B3B9-A69217011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t="28287" r="16450" b="18645"/>
          <a:stretch/>
        </p:blipFill>
        <p:spPr bwMode="auto">
          <a:xfrm>
            <a:off x="3435097" y="2333766"/>
            <a:ext cx="5568696" cy="41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27077D-8B5F-8893-6F2D-C10FDB4E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3333" r="7246" b="34744"/>
          <a:stretch>
            <a:fillRect/>
          </a:stretch>
        </p:blipFill>
        <p:spPr bwMode="auto">
          <a:xfrm>
            <a:off x="3023615" y="0"/>
            <a:ext cx="5855208" cy="22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FEA55E-967D-3629-C2CA-D381817F7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23563" r="22765" b="73026"/>
          <a:stretch/>
        </p:blipFill>
        <p:spPr bwMode="auto">
          <a:xfrm>
            <a:off x="3435097" y="6448036"/>
            <a:ext cx="6409944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9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magine 3">
            <a:extLst>
              <a:ext uri="{FF2B5EF4-FFF2-40B4-BE49-F238E27FC236}">
                <a16:creationId xmlns:a16="http://schemas.microsoft.com/office/drawing/2014/main" id="{17C6532E-CF2D-183E-03A2-25E6AB67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6390" b="48734"/>
          <a:stretch>
            <a:fillRect/>
          </a:stretch>
        </p:blipFill>
        <p:spPr bwMode="auto">
          <a:xfrm>
            <a:off x="1592263" y="1851025"/>
            <a:ext cx="8958262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magine 4">
            <a:extLst>
              <a:ext uri="{FF2B5EF4-FFF2-40B4-BE49-F238E27FC236}">
                <a16:creationId xmlns:a16="http://schemas.microsoft.com/office/drawing/2014/main" id="{58593446-B837-9FDF-37D5-EC4A44C1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9" y="85725"/>
            <a:ext cx="46831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Immagine 5">
            <a:extLst>
              <a:ext uri="{FF2B5EF4-FFF2-40B4-BE49-F238E27FC236}">
                <a16:creationId xmlns:a16="http://schemas.microsoft.com/office/drawing/2014/main" id="{9A492DBE-81C6-A4E3-BAE3-7E47932D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6518276"/>
            <a:ext cx="3424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47</TotalTime>
  <Words>148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</vt:lpstr>
      <vt:lpstr>New York</vt:lpstr>
      <vt:lpstr>Palatino</vt:lpstr>
      <vt:lpstr>Times New Roman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Ferruccio</cp:lastModifiedBy>
  <cp:revision>13</cp:revision>
  <dcterms:created xsi:type="dcterms:W3CDTF">2022-02-27T17:36:31Z</dcterms:created>
  <dcterms:modified xsi:type="dcterms:W3CDTF">2025-05-03T06:27:21Z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